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4" r:id="rId1"/>
  </p:sldMasterIdLst>
  <p:notesMasterIdLst>
    <p:notesMasterId r:id="rId24"/>
  </p:notesMasterIdLst>
  <p:sldIdLst>
    <p:sldId id="256" r:id="rId2"/>
    <p:sldId id="267" r:id="rId3"/>
    <p:sldId id="266" r:id="rId4"/>
    <p:sldId id="272" r:id="rId5"/>
    <p:sldId id="270" r:id="rId6"/>
    <p:sldId id="271" r:id="rId7"/>
    <p:sldId id="281" r:id="rId8"/>
    <p:sldId id="257" r:id="rId9"/>
    <p:sldId id="258" r:id="rId10"/>
    <p:sldId id="260" r:id="rId11"/>
    <p:sldId id="262" r:id="rId12"/>
    <p:sldId id="268" r:id="rId13"/>
    <p:sldId id="264" r:id="rId14"/>
    <p:sldId id="273" r:id="rId15"/>
    <p:sldId id="274" r:id="rId16"/>
    <p:sldId id="275" r:id="rId17"/>
    <p:sldId id="276" r:id="rId18"/>
    <p:sldId id="277" r:id="rId19"/>
    <p:sldId id="278" r:id="rId20"/>
    <p:sldId id="280" r:id="rId21"/>
    <p:sldId id="282" r:id="rId22"/>
    <p:sldId id="265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0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AE0385-B7A1-45C9-AD4A-0A85841BB5FA}" type="datetimeFigureOut">
              <a:rPr lang="ru-RU" smtClean="0"/>
              <a:pPr/>
              <a:t>02.10.2018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F78B5A-209A-4405-A6FA-BF883A6F06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062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F2281F-91C7-439A-9946-7BC910998912}" type="slidenum">
              <a:rPr lang="ru-RU" smtClean="0"/>
              <a:pPr/>
              <a:t>20</a:t>
            </a:fld>
            <a:endParaRPr lang="ru-RU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8421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7" name="Дата 11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7ADD7F-4A65-423C-A540-A137A153CBD7}" type="datetimeFigureOut">
              <a:rPr lang="ru-RU"/>
              <a:pPr>
                <a:defRPr/>
              </a:pPr>
              <a:t>02.10.2018</a:t>
            </a:fld>
            <a:endParaRPr lang="ru-RU" dirty="0"/>
          </a:p>
        </p:txBody>
      </p:sp>
      <p:sp>
        <p:nvSpPr>
          <p:cNvPr id="8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AE32E61-E0EB-4F58-BAD3-50769297252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609600" y="6248400"/>
            <a:ext cx="54213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85DD2BA-DBCC-47AF-9D9C-563535600C22}" type="datetimeFigureOut">
              <a:rPr lang="ru-RU"/>
              <a:pPr>
                <a:defRPr/>
              </a:pPr>
              <a:t>02.10.2018</a:t>
            </a:fld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0" y="1271588"/>
            <a:ext cx="533400" cy="24447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C7EF65F-106D-4DDE-9672-873DF73F348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609600" y="6248400"/>
            <a:ext cx="5421313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77D67E0-6D37-41ED-AF96-D5943B9C211F}" type="datetimeFigureOut">
              <a:rPr lang="ru-RU"/>
              <a:pPr>
                <a:defRPr/>
              </a:pPr>
              <a:t>02.10.2018</a:t>
            </a:fld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>
          <a:xfrm>
            <a:off x="0" y="1271588"/>
            <a:ext cx="533400" cy="24447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714892F-B2DE-443E-B5D2-0EE91C853D4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609600" y="6248400"/>
            <a:ext cx="5421313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E0182-371A-40D4-8BEB-2DE106856A1D}" type="datetimeFigureOut">
              <a:rPr lang="ru-RU"/>
              <a:pPr>
                <a:defRPr/>
              </a:pPr>
              <a:t>02.10.2018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609600" y="6248400"/>
            <a:ext cx="54213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2AD5683-4570-40FE-A76F-3F3CF29FEF4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9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9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3D7270B-928B-4E6C-B2FB-7EDDC0DBEED0}" type="datetimeFigureOut">
              <a:rPr lang="ru-RU"/>
              <a:pPr>
                <a:defRPr/>
              </a:pPr>
              <a:t>02.10.2018</a:t>
            </a:fld>
            <a:endParaRPr lang="ru-RU" dirty="0"/>
          </a:p>
        </p:txBody>
      </p:sp>
      <p:sp>
        <p:nvSpPr>
          <p:cNvPr id="10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0AAA3F36-18A3-4EA0-A800-7F059A059E8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1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9D978-1E26-44C8-888A-AC270AD90543}" type="datetimeFigureOut">
              <a:rPr lang="ru-RU"/>
              <a:pPr>
                <a:defRPr/>
              </a:pPr>
              <a:t>02.10.2018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9D0BC-0F8D-41CA-B387-1583A5D2EB1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AA8096-C004-41A6-AF7B-192CE9354B7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5497BE-D128-47E7-8E5A-3B0735CD934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0548F-9F53-4179-9882-1C190473E50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3" name="Дата 3"/>
          <p:cNvSpPr>
            <a:spLocks noGrp="1"/>
          </p:cNvSpPr>
          <p:nvPr>
            <p:ph type="dt" sz="half" idx="2"/>
          </p:nvPr>
        </p:nvSpPr>
        <p:spPr>
          <a:xfrm>
            <a:off x="6553200" y="6248400"/>
            <a:ext cx="2209800" cy="365125"/>
          </a:xfrm>
          <a:prstGeom prst="rect">
            <a:avLst/>
          </a:prstGeom>
        </p:spPr>
        <p:txBody>
          <a:bodyPr vert="horz" anchor="ctr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F28DA4BD-87E7-468F-91E1-64BE81939C45}" type="datetimeFigureOut">
              <a:rPr lang="ru-RU"/>
              <a:pPr>
                <a:defRPr/>
              </a:pPr>
              <a:t>02.10.2018</a:t>
            </a:fld>
            <a:endParaRPr lang="ru-RU" dirty="0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57200" y="6248400"/>
            <a:ext cx="5573713" cy="365125"/>
          </a:xfrm>
          <a:prstGeom prst="rect">
            <a:avLst/>
          </a:prstGeom>
        </p:spPr>
        <p:txBody>
          <a:bodyPr vert="horz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5"/>
          <p:cNvSpPr>
            <a:spLocks noGrp="1"/>
          </p:cNvSpPr>
          <p:nvPr>
            <p:ph type="sldNum" sz="quarter" idx="4"/>
          </p:nvPr>
        </p:nvSpPr>
        <p:spPr>
          <a:xfrm rot="5400000">
            <a:off x="5989638" y="144462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9EFEE1E9-62BC-4418-9061-03B8A0CFD5E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s58.radikal.ru/i162/1312/90/862cd2298791.jpg" TargetMode="External"/><Relationship Id="rId2" Type="http://schemas.openxmlformats.org/officeDocument/2006/relationships/hyperlink" Target="https://im0-tub-ru.yandex.net/i?id=99ed29377e35fa0beacb260ec6e4d32d&amp;n=33&amp;h=215&amp;w=156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cool-lehan.livejournal.com/25177.html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285875" y="1928813"/>
            <a:ext cx="6477000" cy="1828800"/>
          </a:xfrm>
        </p:spPr>
        <p:txBody>
          <a:bodyPr anchor="b"/>
          <a:lstStyle/>
          <a:p>
            <a:pPr algn="ctr" eaLnBrk="1" hangingPunct="1"/>
            <a:r>
              <a:rPr lang="ru-RU" sz="4000" dirty="0">
                <a:solidFill>
                  <a:schemeClr val="tx1"/>
                </a:solidFill>
                <a:latin typeface="Calibri" pitchFamily="34" charset="0"/>
              </a:rPr>
              <a:t>«ПОЧЕМУ КРАТЧАЙШЕЕ РАССТОЯНИЕ МЕЖДУ ДВУМЯ ТОЧКАМИ – ОТРЕЗОК ПРЯМОЙ».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2362200" y="6049963"/>
            <a:ext cx="6705600" cy="685800"/>
          </a:xfrm>
        </p:spPr>
        <p:txBody>
          <a:bodyPr anchor="ctr">
            <a:normAutofit fontScale="32500" lnSpcReduction="20000"/>
          </a:bodyPr>
          <a:lstStyle/>
          <a:p>
            <a:pPr marL="0" indent="0" algn="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1000" dirty="0">
                <a:solidFill>
                  <a:srgbClr val="FFFFFF"/>
                </a:solidFill>
                <a:latin typeface="+mn-lt"/>
              </a:rPr>
              <a:t>Подготовили:</a:t>
            </a:r>
          </a:p>
          <a:p>
            <a:pPr marL="0" indent="0" algn="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1000" dirty="0">
                <a:solidFill>
                  <a:srgbClr val="FFFFFF"/>
                </a:solidFill>
                <a:latin typeface="+mn-lt"/>
              </a:rPr>
              <a:t>Ученики 7б класса</a:t>
            </a:r>
          </a:p>
          <a:p>
            <a:pPr marL="0" indent="0" algn="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1000" dirty="0">
                <a:solidFill>
                  <a:srgbClr val="FFFFFF"/>
                </a:solidFill>
                <a:latin typeface="+mn-lt"/>
              </a:rPr>
              <a:t>Полушкин Дмитрий</a:t>
            </a:r>
          </a:p>
          <a:p>
            <a:pPr marL="0" indent="0" algn="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1000" dirty="0">
                <a:solidFill>
                  <a:srgbClr val="FFFFFF"/>
                </a:solidFill>
                <a:latin typeface="+mn-lt"/>
              </a:rPr>
              <a:t>и</a:t>
            </a:r>
          </a:p>
          <a:p>
            <a:pPr marL="0" indent="0" algn="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1000" dirty="0">
                <a:solidFill>
                  <a:srgbClr val="FFFFFF"/>
                </a:solidFill>
                <a:latin typeface="+mn-lt"/>
              </a:rPr>
              <a:t>Никита </a:t>
            </a:r>
            <a:r>
              <a:rPr lang="ru-RU" sz="1000" dirty="0" err="1">
                <a:solidFill>
                  <a:srgbClr val="FFFFFF"/>
                </a:solidFill>
                <a:latin typeface="+mn-lt"/>
              </a:rPr>
              <a:t>Чигирёнков</a:t>
            </a:r>
            <a:endParaRPr lang="ru-RU" sz="1000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75856" y="5301208"/>
            <a:ext cx="3989297" cy="1754326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ru-RU" dirty="0"/>
              <a:t>Работали над проектом ученики 7Б</a:t>
            </a:r>
          </a:p>
          <a:p>
            <a:r>
              <a:rPr lang="ru-RU" dirty="0"/>
              <a:t>Иванова Ангелина,</a:t>
            </a:r>
          </a:p>
          <a:p>
            <a:r>
              <a:rPr lang="ru-RU" dirty="0" err="1"/>
              <a:t>Порядин</a:t>
            </a:r>
            <a:r>
              <a:rPr lang="ru-RU" dirty="0"/>
              <a:t> Илья, </a:t>
            </a:r>
          </a:p>
          <a:p>
            <a:r>
              <a:rPr lang="ru-RU" dirty="0"/>
              <a:t>Акимушкин Евгений,</a:t>
            </a:r>
          </a:p>
          <a:p>
            <a:r>
              <a:rPr lang="ru-RU" dirty="0" err="1"/>
              <a:t>Шацких</a:t>
            </a:r>
            <a:r>
              <a:rPr lang="ru-RU" dirty="0"/>
              <a:t> Олег</a:t>
            </a:r>
          </a:p>
          <a:p>
            <a:r>
              <a:rPr lang="ru-RU" dirty="0"/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Прямая соединительная линия 66"/>
          <p:cNvCxnSpPr>
            <a:endCxn id="38" idx="7"/>
          </p:cNvCxnSpPr>
          <p:nvPr/>
        </p:nvCxnSpPr>
        <p:spPr>
          <a:xfrm>
            <a:off x="6000750" y="2071688"/>
            <a:ext cx="2551113" cy="2479675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>
            <a:stCxn id="58" idx="7"/>
            <a:endCxn id="38" idx="2"/>
          </p:cNvCxnSpPr>
          <p:nvPr/>
        </p:nvCxnSpPr>
        <p:spPr>
          <a:xfrm rot="16200000" flipH="1">
            <a:off x="4658519" y="729457"/>
            <a:ext cx="3235325" cy="4306887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>
            <a:stCxn id="58" idx="5"/>
          </p:cNvCxnSpPr>
          <p:nvPr/>
        </p:nvCxnSpPr>
        <p:spPr>
          <a:xfrm rot="16200000" flipH="1">
            <a:off x="4607719" y="678657"/>
            <a:ext cx="908050" cy="1878012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>
            <a:stCxn id="34" idx="1"/>
            <a:endCxn id="8" idx="1"/>
          </p:cNvCxnSpPr>
          <p:nvPr/>
        </p:nvCxnSpPr>
        <p:spPr>
          <a:xfrm rot="5400000" flipH="1" flipV="1">
            <a:off x="640556" y="1096169"/>
            <a:ext cx="3335338" cy="357505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>
            <a:endCxn id="58" idx="5"/>
          </p:cNvCxnSpPr>
          <p:nvPr/>
        </p:nvCxnSpPr>
        <p:spPr>
          <a:xfrm flipV="1">
            <a:off x="2286000" y="1163638"/>
            <a:ext cx="1836738" cy="1050925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571500" y="4500563"/>
            <a:ext cx="7929563" cy="1587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Полилиния 7"/>
          <p:cNvSpPr/>
          <p:nvPr/>
        </p:nvSpPr>
        <p:spPr>
          <a:xfrm>
            <a:off x="571500" y="1214438"/>
            <a:ext cx="7929563" cy="3281362"/>
          </a:xfrm>
          <a:custGeom>
            <a:avLst/>
            <a:gdLst>
              <a:gd name="connsiteX0" fmla="*/ 0 w 5682343"/>
              <a:gd name="connsiteY0" fmla="*/ 3245757 h 3256643"/>
              <a:gd name="connsiteX1" fmla="*/ 2525486 w 5682343"/>
              <a:gd name="connsiteY1" fmla="*/ 1814 h 3256643"/>
              <a:gd name="connsiteX2" fmla="*/ 5682343 w 5682343"/>
              <a:gd name="connsiteY2" fmla="*/ 3256643 h 3256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82343" h="3256643">
                <a:moveTo>
                  <a:pt x="0" y="3245757"/>
                </a:moveTo>
                <a:cubicBezTo>
                  <a:pt x="789214" y="1622878"/>
                  <a:pt x="1578429" y="0"/>
                  <a:pt x="2525486" y="1814"/>
                </a:cubicBezTo>
                <a:cubicBezTo>
                  <a:pt x="3472543" y="3628"/>
                  <a:pt x="4577443" y="1630135"/>
                  <a:pt x="5682343" y="3256643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3320" name="TextBox 42"/>
          <p:cNvSpPr txBox="1">
            <a:spLocks noChangeArrowheads="1"/>
          </p:cNvSpPr>
          <p:nvPr/>
        </p:nvSpPr>
        <p:spPr bwMode="auto">
          <a:xfrm>
            <a:off x="214313" y="4357688"/>
            <a:ext cx="285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70C0"/>
                </a:solidFill>
                <a:latin typeface="Tw Cen MT" pitchFamily="34" charset="0"/>
              </a:rPr>
              <a:t>A</a:t>
            </a:r>
            <a:endParaRPr lang="ru-RU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3321" name="TextBox 43"/>
          <p:cNvSpPr txBox="1">
            <a:spLocks noChangeArrowheads="1"/>
          </p:cNvSpPr>
          <p:nvPr/>
        </p:nvSpPr>
        <p:spPr bwMode="auto">
          <a:xfrm>
            <a:off x="8572500" y="4143375"/>
            <a:ext cx="3571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70C0"/>
                </a:solidFill>
                <a:latin typeface="Tw Cen MT" pitchFamily="34" charset="0"/>
              </a:rPr>
              <a:t>B</a:t>
            </a:r>
            <a:endParaRPr lang="ru-RU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1928813" y="1785938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Tw Cen MT" pitchFamily="34" charset="0"/>
              </a:rPr>
              <a:t>C</a:t>
            </a:r>
            <a:endParaRPr lang="ru-RU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3857625" y="785813"/>
            <a:ext cx="3571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B050"/>
                </a:solidFill>
                <a:latin typeface="Tw Cen MT" pitchFamily="34" charset="0"/>
              </a:rPr>
              <a:t>D</a:t>
            </a:r>
            <a:endParaRPr lang="ru-RU">
              <a:solidFill>
                <a:srgbClr val="00B050"/>
              </a:solidFill>
              <a:latin typeface="Calibri" pitchFamily="34" charset="0"/>
            </a:endParaRP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6072188" y="1714500"/>
            <a:ext cx="285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Tw Cen MT" pitchFamily="34" charset="0"/>
              </a:rPr>
              <a:t>E</a:t>
            </a:r>
            <a:endParaRPr lang="ru-RU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" name="Блок-схема: узел 37"/>
          <p:cNvSpPr/>
          <p:nvPr/>
        </p:nvSpPr>
        <p:spPr>
          <a:xfrm flipV="1">
            <a:off x="8429625" y="4429125"/>
            <a:ext cx="142875" cy="142875"/>
          </a:xfrm>
          <a:prstGeom prst="flowChartConnector">
            <a:avLst/>
          </a:prstGeom>
          <a:solidFill>
            <a:schemeClr val="tx2">
              <a:lumMod val="90000"/>
            </a:schemeClr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500188" y="5929313"/>
            <a:ext cx="2571746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  <a:latin typeface="Tw Cen MT" pitchFamily="34" charset="0"/>
              </a:rPr>
              <a:t>&lt;AC+CD+DE+EB</a:t>
            </a:r>
            <a:endParaRPr lang="ru-RU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571500" y="5929313"/>
            <a:ext cx="13572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&lt;</a:t>
            </a:r>
            <a:r>
              <a:rPr lang="en-US" b="1" dirty="0">
                <a:solidFill>
                  <a:srgbClr val="00B050"/>
                </a:solidFill>
                <a:latin typeface="Tw Cen MT" pitchFamily="34" charset="0"/>
              </a:rPr>
              <a:t>AD+DB</a:t>
            </a:r>
            <a:endParaRPr lang="ru-RU" b="1" dirty="0">
              <a:solidFill>
                <a:srgbClr val="00B050"/>
              </a:solidFill>
              <a:latin typeface="Calibri" pitchFamily="34" charset="0"/>
            </a:endParaRPr>
          </a:p>
        </p:txBody>
      </p:sp>
      <p:sp>
        <p:nvSpPr>
          <p:cNvPr id="13328" name="TextBox 23"/>
          <p:cNvSpPr txBox="1">
            <a:spLocks noChangeArrowheads="1"/>
          </p:cNvSpPr>
          <p:nvPr/>
        </p:nvSpPr>
        <p:spPr bwMode="auto">
          <a:xfrm>
            <a:off x="214313" y="5929313"/>
            <a:ext cx="7858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70C0"/>
                </a:solidFill>
                <a:latin typeface="Tw Cen MT" pitchFamily="34" charset="0"/>
              </a:rPr>
              <a:t>AB</a:t>
            </a:r>
            <a:endParaRPr lang="ru-RU" b="1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3329" name="TextBox 26"/>
          <p:cNvSpPr txBox="1">
            <a:spLocks noChangeArrowheads="1"/>
          </p:cNvSpPr>
          <p:nvPr/>
        </p:nvSpPr>
        <p:spPr bwMode="auto">
          <a:xfrm>
            <a:off x="928688" y="571500"/>
            <a:ext cx="7286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Calibri" pitchFamily="34" charset="0"/>
              </a:rPr>
              <a:t>Докажем для дуги.</a:t>
            </a:r>
          </a:p>
        </p:txBody>
      </p:sp>
      <p:sp>
        <p:nvSpPr>
          <p:cNvPr id="54" name="Блок-схема: узел 53"/>
          <p:cNvSpPr/>
          <p:nvPr/>
        </p:nvSpPr>
        <p:spPr>
          <a:xfrm flipV="1">
            <a:off x="5929313" y="2000250"/>
            <a:ext cx="142875" cy="142875"/>
          </a:xfrm>
          <a:prstGeom prst="flowChartConnector">
            <a:avLst/>
          </a:prstGeom>
          <a:solidFill>
            <a:schemeClr val="tx2">
              <a:lumMod val="90000"/>
            </a:schemeClr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8" name="Блок-схема: узел 57"/>
          <p:cNvSpPr/>
          <p:nvPr/>
        </p:nvSpPr>
        <p:spPr>
          <a:xfrm flipV="1">
            <a:off x="4000500" y="1143000"/>
            <a:ext cx="142875" cy="142875"/>
          </a:xfrm>
          <a:prstGeom prst="flowChartConnector">
            <a:avLst/>
          </a:prstGeom>
          <a:solidFill>
            <a:schemeClr val="tx2">
              <a:lumMod val="90000"/>
            </a:schemeClr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cxnSp>
        <p:nvCxnSpPr>
          <p:cNvPr id="62" name="Прямая соединительная линия 61"/>
          <p:cNvCxnSpPr>
            <a:stCxn id="34" idx="5"/>
          </p:cNvCxnSpPr>
          <p:nvPr/>
        </p:nvCxnSpPr>
        <p:spPr>
          <a:xfrm rot="5400000" flipH="1" flipV="1">
            <a:off x="336550" y="2500313"/>
            <a:ext cx="2235200" cy="16637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4" name="Блок-схема: узел 33"/>
          <p:cNvSpPr/>
          <p:nvPr/>
        </p:nvSpPr>
        <p:spPr>
          <a:xfrm flipV="1">
            <a:off x="500063" y="4429125"/>
            <a:ext cx="142875" cy="142875"/>
          </a:xfrm>
          <a:prstGeom prst="flowChartConnector">
            <a:avLst/>
          </a:prstGeom>
          <a:solidFill>
            <a:schemeClr val="tx2">
              <a:lumMod val="90000"/>
            </a:schemeClr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5" name="Блок-схема: узел 54"/>
          <p:cNvSpPr/>
          <p:nvPr/>
        </p:nvSpPr>
        <p:spPr>
          <a:xfrm flipV="1">
            <a:off x="2214563" y="2143125"/>
            <a:ext cx="142875" cy="142875"/>
          </a:xfrm>
          <a:prstGeom prst="flowChartConnector">
            <a:avLst/>
          </a:prstGeom>
          <a:solidFill>
            <a:schemeClr val="tx2">
              <a:lumMod val="90000"/>
            </a:schemeClr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5" name="TextBox 84"/>
          <p:cNvSpPr txBox="1">
            <a:spLocks noChangeArrowheads="1"/>
          </p:cNvSpPr>
          <p:nvPr/>
        </p:nvSpPr>
        <p:spPr bwMode="auto">
          <a:xfrm>
            <a:off x="214313" y="4786313"/>
            <a:ext cx="8501062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alibri" pitchFamily="34" charset="0"/>
              </a:rPr>
              <a:t>При увеличении количества звеньев ломаной периметр ломаной приближается к периметру дуги.</a:t>
            </a:r>
            <a:r>
              <a:rPr lang="ru-RU" sz="2400" b="1"/>
              <a:t> Значит путь по отрезку короче любого другого пути.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0243 0 " pathEditMode="relative" ptsTypes="AA">
                                      <p:cBhvr>
                                        <p:cTn id="5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47" grpId="0"/>
      <p:bldP spid="22" grpId="0"/>
      <p:bldP spid="22" grpId="1"/>
      <p:bldP spid="23" grpId="0"/>
      <p:bldP spid="23" grpId="1"/>
      <p:bldP spid="54" grpId="0" animBg="1"/>
      <p:bldP spid="58" grpId="0" animBg="1"/>
      <p:bldP spid="55" grpId="0" animBg="1"/>
      <p:bldP spid="8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40544" y="592126"/>
            <a:ext cx="8153400" cy="9906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>
                <a:latin typeface="+mj-lt"/>
              </a:rPr>
              <a:t>Задача практического содержания.</a:t>
            </a:r>
          </a:p>
        </p:txBody>
      </p:sp>
      <p:pic>
        <p:nvPicPr>
          <p:cNvPr id="1433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2000250"/>
            <a:ext cx="4016375" cy="331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1934" y="2285992"/>
            <a:ext cx="4732337" cy="2405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1692275" y="4797425"/>
            <a:ext cx="576263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1" name="Rectangle 6"/>
          <p:cNvSpPr>
            <a:spLocks noChangeArrowheads="1"/>
          </p:cNvSpPr>
          <p:nvPr/>
        </p:nvSpPr>
        <p:spPr bwMode="auto">
          <a:xfrm>
            <a:off x="3203575" y="4508500"/>
            <a:ext cx="288925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3708400" y="3141663"/>
            <a:ext cx="431800" cy="43338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3" name="Rectangle 8"/>
          <p:cNvSpPr>
            <a:spLocks noChangeArrowheads="1"/>
          </p:cNvSpPr>
          <p:nvPr/>
        </p:nvSpPr>
        <p:spPr bwMode="auto">
          <a:xfrm>
            <a:off x="5508625" y="4581525"/>
            <a:ext cx="431800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4" name="Rectangle 9"/>
          <p:cNvSpPr>
            <a:spLocks noChangeArrowheads="1"/>
          </p:cNvSpPr>
          <p:nvPr/>
        </p:nvSpPr>
        <p:spPr bwMode="auto">
          <a:xfrm>
            <a:off x="7092950" y="4581525"/>
            <a:ext cx="576263" cy="36036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5" name="Rectangle 10"/>
          <p:cNvSpPr>
            <a:spLocks noChangeArrowheads="1"/>
          </p:cNvSpPr>
          <p:nvPr/>
        </p:nvSpPr>
        <p:spPr bwMode="auto">
          <a:xfrm>
            <a:off x="8243888" y="3573463"/>
            <a:ext cx="900112" cy="36036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6" name="Text Box 11"/>
          <p:cNvSpPr txBox="1">
            <a:spLocks noChangeArrowheads="1"/>
          </p:cNvSpPr>
          <p:nvPr/>
        </p:nvSpPr>
        <p:spPr bwMode="auto">
          <a:xfrm>
            <a:off x="3924300" y="5084763"/>
            <a:ext cx="4860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4347" name="Text Box 12"/>
          <p:cNvSpPr txBox="1">
            <a:spLocks noChangeArrowheads="1"/>
          </p:cNvSpPr>
          <p:nvPr/>
        </p:nvSpPr>
        <p:spPr bwMode="auto">
          <a:xfrm>
            <a:off x="4211638" y="5084763"/>
            <a:ext cx="5184775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Рассмотрим фрагмент развёртки куба.</a:t>
            </a:r>
          </a:p>
          <a:p>
            <a:pPr>
              <a:spcBef>
                <a:spcPct val="50000"/>
              </a:spcBef>
            </a:pPr>
            <a:r>
              <a:rPr lang="ru-RU"/>
              <a:t>(передняя и правая грани)</a:t>
            </a:r>
          </a:p>
        </p:txBody>
      </p:sp>
      <p:sp>
        <p:nvSpPr>
          <p:cNvPr id="14348" name="Line 14"/>
          <p:cNvSpPr>
            <a:spLocks noChangeShapeType="1"/>
          </p:cNvSpPr>
          <p:nvPr/>
        </p:nvSpPr>
        <p:spPr bwMode="auto">
          <a:xfrm>
            <a:off x="6227763" y="3213100"/>
            <a:ext cx="360362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9" name="Line 15"/>
          <p:cNvSpPr>
            <a:spLocks noChangeShapeType="1"/>
          </p:cNvSpPr>
          <p:nvPr/>
        </p:nvSpPr>
        <p:spPr bwMode="auto">
          <a:xfrm>
            <a:off x="6227763" y="4149725"/>
            <a:ext cx="360362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642910" y="1714488"/>
            <a:ext cx="63067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Найти расстояние от точки А до С1 по поверхности куба.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39763" y="630238"/>
            <a:ext cx="8153400" cy="9906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>
                <a:latin typeface="+mj-lt"/>
              </a:rPr>
              <a:t>Задача практического содержания №1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88" y="1714500"/>
            <a:ext cx="5429250" cy="465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3348038" y="5589588"/>
            <a:ext cx="1368425" cy="36036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6443663" y="3357563"/>
            <a:ext cx="1368425" cy="36036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5" name="Rectangle 6"/>
          <p:cNvSpPr>
            <a:spLocks noChangeArrowheads="1"/>
          </p:cNvSpPr>
          <p:nvPr/>
        </p:nvSpPr>
        <p:spPr bwMode="auto">
          <a:xfrm>
            <a:off x="5867400" y="5157788"/>
            <a:ext cx="1368425" cy="36036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6" name="Line 7"/>
          <p:cNvSpPr>
            <a:spLocks noChangeShapeType="1"/>
          </p:cNvSpPr>
          <p:nvPr/>
        </p:nvSpPr>
        <p:spPr bwMode="auto">
          <a:xfrm>
            <a:off x="5003800" y="3644900"/>
            <a:ext cx="360363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67" name="Line 8"/>
          <p:cNvSpPr>
            <a:spLocks noChangeShapeType="1"/>
          </p:cNvSpPr>
          <p:nvPr/>
        </p:nvSpPr>
        <p:spPr bwMode="auto">
          <a:xfrm>
            <a:off x="5003800" y="4941888"/>
            <a:ext cx="360363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68" name="Text Box 9"/>
          <p:cNvSpPr txBox="1">
            <a:spLocks noChangeArrowheads="1"/>
          </p:cNvSpPr>
          <p:nvPr/>
        </p:nvSpPr>
        <p:spPr bwMode="auto">
          <a:xfrm>
            <a:off x="250825" y="5949950"/>
            <a:ext cx="86423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/>
              <a:t>Следует отметить , что расстояние между этими точками в пространстве есть отрезок АС1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27660" y="609600"/>
            <a:ext cx="8153400" cy="990600"/>
          </a:xfrm>
        </p:spPr>
        <p:txBody>
          <a:bodyPr/>
          <a:lstStyle/>
          <a:p>
            <a:pPr algn="ctr" eaLnBrk="1" hangingPunct="1"/>
            <a:r>
              <a:rPr lang="ru-RU" dirty="0">
                <a:latin typeface="Calibri" pitchFamily="34" charset="0"/>
              </a:rPr>
              <a:t>Вывод.</a:t>
            </a:r>
          </a:p>
        </p:txBody>
      </p:sp>
      <p:sp>
        <p:nvSpPr>
          <p:cNvPr id="17410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dirty="0">
                <a:latin typeface="Tw Cen MT" pitchFamily="34" charset="0"/>
              </a:rPr>
              <a:t>1)</a:t>
            </a:r>
            <a:r>
              <a:rPr lang="ru-RU" dirty="0">
                <a:latin typeface="Calibri" pitchFamily="34" charset="0"/>
              </a:rPr>
              <a:t>кратчайшее расстояние между двумя точками есть отрезок соединяющий эти точки.</a:t>
            </a:r>
          </a:p>
          <a:p>
            <a:pPr eaLnBrk="1" hangingPunct="1"/>
            <a:r>
              <a:rPr lang="ru-RU" dirty="0">
                <a:latin typeface="Calibri" pitchFamily="34" charset="0"/>
              </a:rPr>
              <a:t>2)понятие расстояния , как одно из базовых имеет широкий спектр применения в задачах.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928662" y="928670"/>
            <a:ext cx="671517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Но  случайно  мы увидели, что самолет, летящий из Мексики</a:t>
            </a:r>
            <a:r>
              <a:rPr kumimoji="0" lang="ru-RU" sz="20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 </a:t>
            </a:r>
            <a:r>
              <a:rPr lang="ru-RU" sz="20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Россию, имеет </a:t>
            </a: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маршрут </a:t>
            </a:r>
            <a:r>
              <a:rPr lang="ru-RU" sz="20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в виде </a:t>
            </a: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такой  дуги и задумались</a:t>
            </a:r>
            <a:r>
              <a:rPr lang="ru-RU" sz="20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а почему же это.</a:t>
            </a:r>
            <a:endParaRPr kumimoji="0" lang="ru-RU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2" descr="C:\Users\Дом\Desktop\862cd229879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214554"/>
            <a:ext cx="6496050" cy="421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785794"/>
            <a:ext cx="74580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 источниках поискали, все сводится к тому, что Земля -это шар и дуга  есть кратчайшее расстояние на сферической поверхности. </a:t>
            </a:r>
            <a:br>
              <a:rPr lang="ru-RU" dirty="0"/>
            </a:br>
            <a:r>
              <a:rPr lang="ru-RU" dirty="0"/>
              <a:t>Решили  мы провести «независимое расследование».</a:t>
            </a:r>
          </a:p>
        </p:txBody>
      </p:sp>
      <p:pic>
        <p:nvPicPr>
          <p:cNvPr id="1026" name="Picture 2" descr="C:\Users\Дом\Desktop\4be1f924076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2071678"/>
            <a:ext cx="3755155" cy="43576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272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28" y="2000240"/>
            <a:ext cx="4572031" cy="328614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1214414" y="785794"/>
            <a:ext cx="59764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Взяли грейпфрут и отметили на нем условно экватор </a:t>
            </a:r>
          </a:p>
          <a:p>
            <a:r>
              <a:rPr lang="ru-RU" dirty="0"/>
              <a:t>и две точки в разных  «полушариях».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785785" y="571480"/>
            <a:ext cx="714380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Принимая грейпфрут </a:t>
            </a:r>
            <a:r>
              <a:rPr lang="ru-RU" sz="20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за модель 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планеты, </a:t>
            </a:r>
            <a:r>
              <a:rPr kumimoji="0" lang="ru-RU" sz="2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мы  попытались соединить 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 и В  кратчайшим</a:t>
            </a:r>
            <a:r>
              <a:rPr kumimoji="0" lang="ru-RU" sz="2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путем.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</a:p>
        </p:txBody>
      </p:sp>
      <p:pic>
        <p:nvPicPr>
          <p:cNvPr id="1025" name="Рисунок 4" descr="IMG_27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428736"/>
            <a:ext cx="3929090" cy="3357586"/>
          </a:xfrm>
          <a:prstGeom prst="rect">
            <a:avLst/>
          </a:prstGeom>
          <a:noFill/>
        </p:spPr>
      </p:pic>
      <p:pic>
        <p:nvPicPr>
          <p:cNvPr id="4" name="Рисунок 3" descr="IMG_272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24" y="3429000"/>
            <a:ext cx="4073831" cy="31432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881144"/>
            <a:ext cx="78581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Потом почистили его и распрямили, примерно как карта планеты нашей:</a:t>
            </a:r>
          </a:p>
          <a:p>
            <a:endParaRPr lang="ru-RU" dirty="0"/>
          </a:p>
        </p:txBody>
      </p:sp>
      <p:pic>
        <p:nvPicPr>
          <p:cNvPr id="3" name="Рисунок 2" descr="IMG_273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780562"/>
            <a:ext cx="5716905" cy="428561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899592" y="6165304"/>
            <a:ext cx="4778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Видим, что расстояние АВ является дугой.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1196752"/>
            <a:ext cx="7077643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Этот условный эксперимент навел нас на мысль об </a:t>
            </a:r>
          </a:p>
          <a:p>
            <a:r>
              <a:rPr lang="ru-RU" b="1" dirty="0"/>
              <a:t>уточнении вывода проекта.</a:t>
            </a:r>
          </a:p>
          <a:p>
            <a:endParaRPr lang="ru-RU" dirty="0"/>
          </a:p>
          <a:p>
            <a:r>
              <a:rPr lang="ru-RU" dirty="0"/>
              <a:t>На данный момент вывод проекта звучит так:</a:t>
            </a:r>
          </a:p>
          <a:p>
            <a:pPr marL="342900" indent="-342900">
              <a:buAutoNum type="arabicPeriod"/>
            </a:pPr>
            <a:r>
              <a:rPr lang="ru-RU" sz="2000" b="1" dirty="0">
                <a:latin typeface="Calibri" pitchFamily="34" charset="0"/>
              </a:rPr>
              <a:t>кратчайшее расстояние между двумя точками плоскости или пространства  есть отрезок соединяющий эти точки,</a:t>
            </a:r>
          </a:p>
          <a:p>
            <a:pPr marL="342900" indent="-342900"/>
            <a:r>
              <a:rPr lang="ru-RU" sz="2000" b="1" dirty="0">
                <a:latin typeface="Calibri" pitchFamily="34" charset="0"/>
              </a:rPr>
              <a:t>2. форму линии , являющейся кратчайшим расстоянием между двумя точками определяет форма поверхности.</a:t>
            </a:r>
          </a:p>
          <a:p>
            <a:pPr marL="342900" indent="-342900"/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7544" y="595040"/>
            <a:ext cx="8153400" cy="990600"/>
          </a:xfrm>
        </p:spPr>
        <p:txBody>
          <a:bodyPr/>
          <a:lstStyle/>
          <a:p>
            <a:pPr algn="ctr" eaLnBrk="1" hangingPunct="1"/>
            <a:r>
              <a:rPr lang="ru-RU" dirty="0">
                <a:latin typeface="Calibri" pitchFamily="34" charset="0"/>
              </a:rPr>
              <a:t>Актуальность.</a:t>
            </a:r>
          </a:p>
        </p:txBody>
      </p:sp>
      <p:sp>
        <p:nvSpPr>
          <p:cNvPr id="10242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ru-RU" sz="2400" b="1" dirty="0">
                <a:latin typeface="Calibri" pitchFamily="34" charset="0"/>
              </a:rPr>
              <a:t>Понятие  геометрическое расстояние является одним из главных практически значимых</a:t>
            </a:r>
            <a:r>
              <a:rPr lang="ru-RU" sz="2400" b="1" dirty="0"/>
              <a:t> </a:t>
            </a:r>
            <a:r>
              <a:rPr lang="ru-RU" sz="2400" b="1" dirty="0">
                <a:latin typeface="Calibri" pitchFamily="34" charset="0"/>
              </a:rPr>
              <a:t>поняти</a:t>
            </a:r>
            <a:r>
              <a:rPr lang="ru-RU" sz="2400" b="1" dirty="0"/>
              <a:t>й</a:t>
            </a:r>
            <a:r>
              <a:rPr lang="ru-RU" sz="2400" b="1" dirty="0">
                <a:latin typeface="Calibri" pitchFamily="34" charset="0"/>
              </a:rPr>
              <a:t> геометрии.</a:t>
            </a:r>
            <a:r>
              <a:rPr lang="en-US" sz="2400" b="1" dirty="0">
                <a:latin typeface="Calibri" pitchFamily="34" charset="0"/>
              </a:rPr>
              <a:t> </a:t>
            </a:r>
            <a:r>
              <a:rPr lang="ru-RU" sz="2400" b="1" dirty="0">
                <a:latin typeface="Calibri" pitchFamily="34" charset="0"/>
              </a:rPr>
              <a:t>Ответ на вопрос:</a:t>
            </a:r>
            <a:r>
              <a:rPr lang="en-US" sz="2400" b="1" dirty="0">
                <a:latin typeface="Tw Cen MT" pitchFamily="34" charset="0"/>
              </a:rPr>
              <a:t>”</a:t>
            </a:r>
            <a:r>
              <a:rPr lang="ru-RU" sz="2400" b="1" dirty="0">
                <a:latin typeface="Calibri" pitchFamily="34" charset="0"/>
              </a:rPr>
              <a:t>На каком расстоянии?..</a:t>
            </a:r>
            <a:r>
              <a:rPr lang="en-US" sz="2400" b="1" dirty="0">
                <a:latin typeface="Tw Cen MT" pitchFamily="34" charset="0"/>
              </a:rPr>
              <a:t>”</a:t>
            </a:r>
            <a:r>
              <a:rPr lang="ru-RU" sz="2400" b="1" dirty="0">
                <a:latin typeface="Calibri" pitchFamily="34" charset="0"/>
              </a:rPr>
              <a:t>является движущей силой развития геометрии. Мы пока только знакомимся с начальными геометрическими сведениями. Но уже пытаемся проводить некоторые исследования в вопросах о расстоянии между двумя точками.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813" y="1000125"/>
            <a:ext cx="7358062" cy="50783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>
              <a:buFontTx/>
              <a:buAutoNum type="arabicPeriod"/>
              <a:defRPr/>
            </a:pPr>
            <a:endParaRPr lang="ru-RU" dirty="0"/>
          </a:p>
          <a:p>
            <a:pPr marL="457200" indent="-457200">
              <a:buFontTx/>
              <a:buAutoNum type="arabicPeriod"/>
              <a:defRPr/>
            </a:pPr>
            <a:endParaRPr lang="ru-RU" dirty="0"/>
          </a:p>
          <a:p>
            <a:pPr marL="457200" indent="-457200">
              <a:defRPr/>
            </a:pPr>
            <a:r>
              <a:rPr lang="ru-RU" sz="2800" b="1" dirty="0"/>
              <a:t>Что нового для нас дала работа над проектом.</a:t>
            </a:r>
          </a:p>
          <a:p>
            <a:pPr marL="457200" indent="-457200"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1.Осознали сложность понятия расстояние.</a:t>
            </a:r>
          </a:p>
          <a:p>
            <a:pPr marL="457200" indent="-457200"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2. Проработали метод последовательных приближений</a:t>
            </a:r>
          </a:p>
          <a:p>
            <a:pPr marL="457200" indent="-457200"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( периметр ломаной приближали к периметру дуги)</a:t>
            </a:r>
          </a:p>
          <a:p>
            <a:pPr marL="457200" indent="-457200"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3. Рассмотрели задачи, связанные с расстоянием по поверхности.</a:t>
            </a:r>
          </a:p>
          <a:p>
            <a:pPr marL="342900" indent="-342900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Выяснили,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что форма  линии , являющейся кратчайшим расстоянием между двумя точками определяет форма поверхности.</a:t>
            </a:r>
          </a:p>
          <a:p>
            <a:pPr marL="457200" indent="-457200">
              <a:defRPr/>
            </a:pPr>
            <a:endParaRPr lang="ru-RU" dirty="0"/>
          </a:p>
          <a:p>
            <a:pPr marL="457200" indent="-457200">
              <a:defRPr/>
            </a:pPr>
            <a:endParaRPr lang="ru-RU" dirty="0"/>
          </a:p>
          <a:p>
            <a:pPr marL="457200" indent="-457200">
              <a:defRPr/>
            </a:pPr>
            <a:endParaRPr lang="ru-RU" dirty="0"/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1714488"/>
            <a:ext cx="71438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hlinkClick r:id="rId2"/>
              </a:rPr>
              <a:t>https://im0-tub-ru.yandex.net/i?id=99ed29377e35fa0beacb260ec6e4d32d&amp;n=33&amp;h=215&amp;w=156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AutoNum type="arabicPeriod"/>
            </a:pP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AutoNum type="arabicPeriod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hlinkClick r:id="rId3"/>
              </a:rPr>
              <a:t>http://s58.radikal.ru/i162/1312/90/862cd2298791.jpg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AutoNum type="arabicPeriod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hlinkClick r:id="rId4"/>
              </a:rPr>
              <a:t>http://cool-lehan.livejournal.com/25177.html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AutoNum type="arabicPeriod"/>
            </a:pP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000100" y="928670"/>
            <a:ext cx="2804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Источники информации.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48" y="2214554"/>
            <a:ext cx="8001056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Спасибо за внимание!!!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51520" y="836712"/>
            <a:ext cx="8153400" cy="990600"/>
          </a:xfrm>
        </p:spPr>
        <p:txBody>
          <a:bodyPr/>
          <a:lstStyle/>
          <a:p>
            <a:pPr algn="ctr" eaLnBrk="1" hangingPunct="1"/>
            <a:r>
              <a:rPr lang="ru-RU" dirty="0">
                <a:latin typeface="Calibri" pitchFamily="34" charset="0"/>
              </a:rPr>
              <a:t>Цель.</a:t>
            </a:r>
          </a:p>
        </p:txBody>
      </p:sp>
      <p:sp>
        <p:nvSpPr>
          <p:cNvPr id="9218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ru-RU" sz="5400" dirty="0">
                <a:latin typeface="+mj-lt"/>
              </a:rPr>
              <a:t>Развитие понятия расстояние на плоскости  и в пространстве</a:t>
            </a:r>
            <a:r>
              <a:rPr lang="ru-RU" sz="5400" dirty="0">
                <a:latin typeface="Calibri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78603" y="576567"/>
            <a:ext cx="8153400" cy="990600"/>
          </a:xfrm>
        </p:spPr>
        <p:txBody>
          <a:bodyPr/>
          <a:lstStyle/>
          <a:p>
            <a:pPr eaLnBrk="1" hangingPunct="1"/>
            <a:r>
              <a:rPr lang="ru-RU" dirty="0"/>
              <a:t>Задачи исследования.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ru-RU" sz="2400" dirty="0"/>
              <a:t>Доказать, что  расстояние между двумя точками по ломаной больше, чем длина отрезка, соединяющего эти точки.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ru-RU" sz="2400" dirty="0"/>
              <a:t>Доказать, что  расстояние между двумя точками по  дуге больше, чем длина отрезка, соединяющего эти точки.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ru-RU" sz="2400" dirty="0"/>
              <a:t>Рассмотреть задачи практического содержания по этой теории.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ru-RU" sz="2400" dirty="0"/>
              <a:t>Рассмотреть случаи, когда выводы этого проекта перестают  «работать».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323528" y="1628800"/>
            <a:ext cx="76581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altLang="ja-JP" sz="2800" b="1" i="1" dirty="0"/>
              <a:t>Гипотеза.</a:t>
            </a:r>
          </a:p>
          <a:p>
            <a:pPr algn="ctr"/>
            <a:r>
              <a:rPr lang="ru-RU" altLang="ja-JP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Кратчайшее расстояние между двумя точками - отрезок </a:t>
            </a:r>
          </a:p>
          <a:p>
            <a:pPr algn="ctr"/>
            <a:r>
              <a:rPr lang="ru-RU" altLang="ja-JP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прямой, соединяющий эти точки.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1500174"/>
            <a:ext cx="7429552" cy="2786082"/>
          </a:xfrm>
        </p:spPr>
        <p:txBody>
          <a:bodyPr/>
          <a:lstStyle/>
          <a:p>
            <a:pPr>
              <a:buNone/>
              <a:defRPr/>
            </a:pPr>
            <a:r>
              <a:rPr lang="ru-RU" b="1" i="1" dirty="0">
                <a:solidFill>
                  <a:schemeClr val="tx1"/>
                </a:solidFill>
              </a:rPr>
              <a:t>Объект исследования.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400" dirty="0"/>
              <a:t>Расстояние в геометрии.</a:t>
            </a:r>
          </a:p>
        </p:txBody>
      </p:sp>
      <p:sp>
        <p:nvSpPr>
          <p:cNvPr id="9220" name="Текст 3"/>
          <p:cNvSpPr>
            <a:spLocks noGrp="1"/>
          </p:cNvSpPr>
          <p:nvPr>
            <p:ph type="body" sz="half" idx="2"/>
          </p:nvPr>
        </p:nvSpPr>
        <p:spPr>
          <a:xfrm>
            <a:off x="642911" y="3714752"/>
            <a:ext cx="7815290" cy="171451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 b="1" i="1" dirty="0">
                <a:solidFill>
                  <a:schemeClr val="tx1"/>
                </a:solidFill>
              </a:rPr>
              <a:t> Предмет исследования.</a:t>
            </a:r>
          </a:p>
          <a:p>
            <a:pPr>
              <a:buFont typeface="Wingdings" pitchFamily="2" charset="2"/>
              <a:buNone/>
            </a:pPr>
            <a:r>
              <a:rPr lang="ru-RU" sz="2400" dirty="0">
                <a:solidFill>
                  <a:schemeClr val="tx1"/>
                </a:solidFill>
              </a:rPr>
              <a:t>Расстояние между двумя точками</a:t>
            </a:r>
            <a:r>
              <a:rPr lang="ru-RU" dirty="0"/>
              <a:t>. </a:t>
            </a:r>
          </a:p>
          <a:p>
            <a:pPr>
              <a:buFont typeface="Wingdings" pitchFamily="2" charset="2"/>
              <a:buNone/>
            </a:pPr>
            <a:endParaRPr lang="ru-RU" dirty="0"/>
          </a:p>
          <a:p>
            <a:pPr>
              <a:buFont typeface="Wingdings" pitchFamily="2" charset="2"/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23528" y="836712"/>
            <a:ext cx="7821613" cy="5643602"/>
          </a:xfrm>
        </p:spPr>
        <p:txBody>
          <a:bodyPr/>
          <a:lstStyle/>
          <a:p>
            <a:pPr marL="514350" indent="-514350" eaLnBrk="1" hangingPunct="1">
              <a:buFont typeface="Wingdings" pitchFamily="2" charset="2"/>
              <a:buNone/>
            </a:pPr>
            <a:r>
              <a:rPr lang="ru-RU" altLang="ja-JP" sz="2000" i="1" dirty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altLang="ja-JP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Методы исследования.</a:t>
            </a:r>
          </a:p>
          <a:p>
            <a:pPr marL="514350" indent="-514350" eaLnBrk="1" hangingPunct="1">
              <a:buFont typeface="Wingdings" pitchFamily="2" charset="2"/>
              <a:buNone/>
            </a:pPr>
            <a:r>
              <a:rPr lang="ru-RU" altLang="ja-JP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1.Наблюдение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 способ познания объективного мира, основанный на непосредственном восприятии предметов и явлений при помощи органов чувств без вмешательства в процесс со стороны исследователя. )</a:t>
            </a:r>
            <a:endParaRPr lang="ru-RU" altLang="ja-JP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buFont typeface="Wingdings" pitchFamily="2" charset="2"/>
              <a:buNone/>
            </a:pPr>
            <a:r>
              <a:rPr lang="ru-RU" altLang="ja-JP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Формализация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 отображение объекта или явления в знаковой форме какого-либо искусственного языка (математики)</a:t>
            </a:r>
          </a:p>
          <a:p>
            <a:pPr marL="514350" indent="-514350" eaLnBrk="1" hangingPunct="1">
              <a:buFont typeface="Wingdings" pitchFamily="2" charset="2"/>
              <a:buNone/>
            </a:pPr>
            <a:r>
              <a:rPr lang="ru-RU" altLang="ja-JP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Сравнение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(установление различия между объектами материального мира или нахождение в них общего; осуществляется как при помощи органов чувств, так и при помощи специальных устройств)</a:t>
            </a:r>
          </a:p>
          <a:p>
            <a:pPr marL="514350" indent="-514350" eaLnBrk="1" hangingPunct="1">
              <a:buFont typeface="Wingdings" pitchFamily="2" charset="2"/>
              <a:buNone/>
            </a:pPr>
            <a:endParaRPr lang="ru-RU" altLang="ja-JP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buFont typeface="Wingdings" pitchFamily="2" charset="2"/>
              <a:buNone/>
            </a:pPr>
            <a:r>
              <a:rPr lang="ru-RU" altLang="ja-JP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Анализ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 метод познания при помощи расчленения или разложения предметов исследования на составные части)</a:t>
            </a:r>
          </a:p>
          <a:p>
            <a:pPr marL="514350" indent="-514350" eaLnBrk="1" hangingPunct="1">
              <a:buNone/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5.Обобщение (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совокупность мыслительных операций, приводящих к конечному результату - выводу.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14350" indent="-514350" eaLnBrk="1" hangingPunct="1">
              <a:buFont typeface="Wingdings" pitchFamily="2" charset="2"/>
              <a:buAutoNum type="arabicPeriod" startAt="5"/>
            </a:pPr>
            <a:endParaRPr lang="ru-RU" altLang="ja-JP" sz="2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6" name="TextBox 6"/>
          <p:cNvSpPr txBox="1">
            <a:spLocks noChangeArrowheads="1"/>
          </p:cNvSpPr>
          <p:nvPr/>
        </p:nvSpPr>
        <p:spPr bwMode="auto">
          <a:xfrm>
            <a:off x="4857750" y="1285875"/>
            <a:ext cx="1841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Box 5"/>
          <p:cNvSpPr txBox="1">
            <a:spLocks noChangeArrowheads="1"/>
          </p:cNvSpPr>
          <p:nvPr/>
        </p:nvSpPr>
        <p:spPr bwMode="auto">
          <a:xfrm>
            <a:off x="428625" y="1643063"/>
            <a:ext cx="83581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alibri" pitchFamily="34" charset="0"/>
              </a:rPr>
              <a:t>Неравенство треугольника иллюстрирует, что путь по ломаной  больше , чем путь по отрезку.</a:t>
            </a:r>
          </a:p>
        </p:txBody>
      </p:sp>
      <p:grpSp>
        <p:nvGrpSpPr>
          <p:cNvPr id="11266" name="Группа 20"/>
          <p:cNvGrpSpPr>
            <a:grpSpLocks/>
          </p:cNvGrpSpPr>
          <p:nvPr/>
        </p:nvGrpSpPr>
        <p:grpSpPr bwMode="auto">
          <a:xfrm>
            <a:off x="1785938" y="3071813"/>
            <a:ext cx="4786312" cy="1571625"/>
            <a:chOff x="1643042" y="3429000"/>
            <a:chExt cx="4786346" cy="1571636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 flipV="1">
              <a:off x="1643042" y="3429000"/>
              <a:ext cx="2214578" cy="1571636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3857620" y="3429000"/>
              <a:ext cx="2571768" cy="1357321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flipV="1">
              <a:off x="1643042" y="4786321"/>
              <a:ext cx="4786346" cy="214315"/>
            </a:xfrm>
            <a:prstGeom prst="line">
              <a:avLst/>
            </a:prstGeom>
            <a:ln w="317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267" name="TextBox 21"/>
          <p:cNvSpPr txBox="1">
            <a:spLocks noChangeArrowheads="1"/>
          </p:cNvSpPr>
          <p:nvPr/>
        </p:nvSpPr>
        <p:spPr bwMode="auto">
          <a:xfrm>
            <a:off x="1500188" y="4286250"/>
            <a:ext cx="3397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w Cen MT" pitchFamily="34" charset="0"/>
              </a:rPr>
              <a:t>A</a:t>
            </a:r>
            <a:endParaRPr lang="ru-RU">
              <a:latin typeface="Calibri" pitchFamily="34" charset="0"/>
            </a:endParaRPr>
          </a:p>
        </p:txBody>
      </p:sp>
      <p:sp>
        <p:nvSpPr>
          <p:cNvPr id="11268" name="TextBox 22"/>
          <p:cNvSpPr txBox="1">
            <a:spLocks noChangeArrowheads="1"/>
          </p:cNvSpPr>
          <p:nvPr/>
        </p:nvSpPr>
        <p:spPr bwMode="auto">
          <a:xfrm>
            <a:off x="3786188" y="2714625"/>
            <a:ext cx="357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w Cen MT" pitchFamily="34" charset="0"/>
              </a:rPr>
              <a:t>B</a:t>
            </a:r>
            <a:endParaRPr lang="ru-RU">
              <a:latin typeface="Calibri" pitchFamily="34" charset="0"/>
            </a:endParaRPr>
          </a:p>
        </p:txBody>
      </p:sp>
      <p:sp>
        <p:nvSpPr>
          <p:cNvPr id="11269" name="TextBox 23"/>
          <p:cNvSpPr txBox="1">
            <a:spLocks noChangeArrowheads="1"/>
          </p:cNvSpPr>
          <p:nvPr/>
        </p:nvSpPr>
        <p:spPr bwMode="auto">
          <a:xfrm>
            <a:off x="6572250" y="4071938"/>
            <a:ext cx="3571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w Cen MT" pitchFamily="34" charset="0"/>
              </a:rPr>
              <a:t>C</a:t>
            </a:r>
            <a:endParaRPr lang="ru-RU">
              <a:latin typeface="Calibri" pitchFamily="34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428625" y="5786438"/>
            <a:ext cx="8001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w Cen MT" pitchFamily="34" charset="0"/>
              </a:rPr>
              <a:t>AC&lt;AB+BC</a:t>
            </a:r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Box 3"/>
          <p:cNvSpPr txBox="1">
            <a:spLocks noChangeArrowheads="1"/>
          </p:cNvSpPr>
          <p:nvPr/>
        </p:nvSpPr>
        <p:spPr bwMode="auto">
          <a:xfrm>
            <a:off x="428625" y="1785938"/>
            <a:ext cx="8286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alibri" pitchFamily="34" charset="0"/>
              </a:rPr>
              <a:t>Об</a:t>
            </a:r>
            <a:r>
              <a:rPr lang="ru-RU" sz="2400" b="1"/>
              <a:t>об</a:t>
            </a:r>
            <a:r>
              <a:rPr lang="ru-RU" sz="2400" b="1">
                <a:latin typeface="Calibri" pitchFamily="34" charset="0"/>
              </a:rPr>
              <a:t>щим для многозвеньевой  ломаной.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1643063" y="4714875"/>
            <a:ext cx="4714875" cy="71438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1643063" y="3500438"/>
            <a:ext cx="1357312" cy="1285875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000375" y="3500438"/>
            <a:ext cx="1571625" cy="714375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4572000" y="3357563"/>
            <a:ext cx="1000125" cy="85725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6200000" flipH="1">
            <a:off x="5286376" y="3643312"/>
            <a:ext cx="1357312" cy="785813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4572000" y="4214813"/>
            <a:ext cx="1785938" cy="500062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1643063" y="4214813"/>
            <a:ext cx="2928937" cy="57150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7" name="TextBox 28"/>
          <p:cNvSpPr txBox="1">
            <a:spLocks noChangeArrowheads="1"/>
          </p:cNvSpPr>
          <p:nvPr/>
        </p:nvSpPr>
        <p:spPr bwMode="auto">
          <a:xfrm>
            <a:off x="1285875" y="4714875"/>
            <a:ext cx="3571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70C0"/>
                </a:solidFill>
                <a:latin typeface="Tw Cen MT" pitchFamily="34" charset="0"/>
              </a:rPr>
              <a:t>A</a:t>
            </a:r>
            <a:endParaRPr lang="ru-RU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2298" name="TextBox 29"/>
          <p:cNvSpPr txBox="1">
            <a:spLocks noChangeArrowheads="1"/>
          </p:cNvSpPr>
          <p:nvPr/>
        </p:nvSpPr>
        <p:spPr bwMode="auto">
          <a:xfrm>
            <a:off x="2643188" y="3143250"/>
            <a:ext cx="285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Tw Cen MT" pitchFamily="34" charset="0"/>
              </a:rPr>
              <a:t>B</a:t>
            </a:r>
            <a:endParaRPr lang="ru-RU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2299" name="TextBox 30"/>
          <p:cNvSpPr txBox="1">
            <a:spLocks noChangeArrowheads="1"/>
          </p:cNvSpPr>
          <p:nvPr/>
        </p:nvSpPr>
        <p:spPr bwMode="auto">
          <a:xfrm>
            <a:off x="4357688" y="3786188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B050"/>
                </a:solidFill>
                <a:latin typeface="Tw Cen MT" pitchFamily="34" charset="0"/>
              </a:rPr>
              <a:t>C</a:t>
            </a:r>
            <a:endParaRPr lang="ru-RU">
              <a:solidFill>
                <a:srgbClr val="00B050"/>
              </a:solidFill>
              <a:latin typeface="Calibri" pitchFamily="34" charset="0"/>
            </a:endParaRPr>
          </a:p>
        </p:txBody>
      </p:sp>
      <p:sp>
        <p:nvSpPr>
          <p:cNvPr id="12300" name="TextBox 31"/>
          <p:cNvSpPr txBox="1">
            <a:spLocks noChangeArrowheads="1"/>
          </p:cNvSpPr>
          <p:nvPr/>
        </p:nvSpPr>
        <p:spPr bwMode="auto">
          <a:xfrm>
            <a:off x="5500688" y="3071813"/>
            <a:ext cx="285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Tw Cen MT" pitchFamily="34" charset="0"/>
              </a:rPr>
              <a:t>D</a:t>
            </a:r>
            <a:endParaRPr lang="ru-RU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2301" name="TextBox 32"/>
          <p:cNvSpPr txBox="1">
            <a:spLocks noChangeArrowheads="1"/>
          </p:cNvSpPr>
          <p:nvPr/>
        </p:nvSpPr>
        <p:spPr bwMode="auto">
          <a:xfrm>
            <a:off x="6357938" y="4429125"/>
            <a:ext cx="357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70C0"/>
                </a:solidFill>
                <a:latin typeface="Tw Cen MT" pitchFamily="34" charset="0"/>
              </a:rPr>
              <a:t>E</a:t>
            </a:r>
            <a:endParaRPr lang="ru-RU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714348" y="5429264"/>
            <a:ext cx="278605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Calibri" pitchFamily="34" charset="0"/>
              </a:rPr>
              <a:t>А</a:t>
            </a:r>
            <a:r>
              <a:rPr lang="en-US" sz="2400" b="1" dirty="0">
                <a:solidFill>
                  <a:srgbClr val="FF0000"/>
                </a:solidFill>
                <a:latin typeface="Tw Cen MT" pitchFamily="34" charset="0"/>
              </a:rPr>
              <a:t>B+BC+CD+DE</a:t>
            </a:r>
            <a:endParaRPr lang="ru-RU" sz="24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000364" y="5429264"/>
            <a:ext cx="1871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  <a:latin typeface="Tw Cen MT" pitchFamily="34" charset="0"/>
              </a:rPr>
              <a:t>&gt;AC+CE</a:t>
            </a:r>
            <a:endParaRPr lang="ru-RU" sz="2400" b="1" dirty="0">
              <a:solidFill>
                <a:srgbClr val="00B050"/>
              </a:solidFill>
              <a:latin typeface="Calibri" pitchFamily="34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286248" y="5429264"/>
            <a:ext cx="1296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Tw Cen MT" pitchFamily="34" charset="0"/>
              </a:rPr>
              <a:t>&gt;AE</a:t>
            </a:r>
            <a:endParaRPr lang="ru-RU" sz="2400" b="1" dirty="0">
              <a:solidFill>
                <a:srgbClr val="0070C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1024 0 " pathEditMode="relative" ptsTypes="AA">
                                      <p:cBhvr>
                                        <p:cTn id="4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8" grpId="1"/>
      <p:bldP spid="19" grpId="0"/>
      <p:bldP spid="19" grpId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409</TotalTime>
  <Words>669</Words>
  <Application>Microsoft Office PowerPoint</Application>
  <PresentationFormat>Экран (4:3)</PresentationFormat>
  <Paragraphs>99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Обычная</vt:lpstr>
      <vt:lpstr>«ПОЧЕМУ КРАТЧАЙШЕЕ РАССТОЯНИЕ МЕЖДУ ДВУМЯ ТОЧКАМИ – ОТРЕЗОК ПРЯМОЙ».</vt:lpstr>
      <vt:lpstr>Актуальность.</vt:lpstr>
      <vt:lpstr>Цель.</vt:lpstr>
      <vt:lpstr>Задачи исследования.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Задача практического содержания.</vt:lpstr>
      <vt:lpstr>Задача практического содержания №1</vt:lpstr>
      <vt:lpstr>Вывод.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Почему кротчайшее расстояние между двумя точками – отрезок прямой?</dc:title>
  <dc:creator>Дмитрий</dc:creator>
  <cp:lastModifiedBy>Пользователь</cp:lastModifiedBy>
  <cp:revision>54</cp:revision>
  <dcterms:created xsi:type="dcterms:W3CDTF">2014-04-14T16:19:24Z</dcterms:created>
  <dcterms:modified xsi:type="dcterms:W3CDTF">2018-10-02T14:18:43Z</dcterms:modified>
</cp:coreProperties>
</file>